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7"/>
  </p:notesMasterIdLst>
  <p:sldIdLst>
    <p:sldId id="748" r:id="rId5"/>
    <p:sldId id="2147472911" r:id="rId6"/>
    <p:sldId id="2147472913" r:id="rId7"/>
    <p:sldId id="2147472906" r:id="rId8"/>
    <p:sldId id="2147472907" r:id="rId9"/>
    <p:sldId id="2147472910" r:id="rId10"/>
    <p:sldId id="2147472909" r:id="rId11"/>
    <p:sldId id="2147472912" r:id="rId12"/>
    <p:sldId id="746" r:id="rId13"/>
    <p:sldId id="2147472908" r:id="rId14"/>
    <p:sldId id="2147472914" r:id="rId15"/>
    <p:sldId id="750" r:id="rId1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6EC512-D582-9BC0-E2DC-B3186C475EA1}" name="Rony Avalos Benitez" initials="RA" userId="S::ravalos@pwwater.org::422bbc7a-c30f-43b2-b12d-8a423d38b439" providerId="AD"/>
  <p188:author id="{486E5B5A-6F2F-CE67-2BA2-871BFA62623E}" name="Michelle Miranda" initials="MM" userId="S::mmiranda@pwwater.org::11853168-a5f0-48a6-abe2-55ddb06eabf9" providerId="AD"/>
  <p188:author id="{655B9C7F-C69B-87D8-3804-24034EE7D76B}" name="Reza Emtiaznoori" initials="RE" userId="S::Reza.Emtiaznoori@ghd.com::ab10275c-5744-4d6d-8ee7-75e3bfd4b704" providerId="AD"/>
  <p188:author id="{777F2ADE-DEF8-7F4D-C607-78AEF6D60156}" name="Kathy Bentz" initials="KB" userId="S::kbentz@pwcsa.org::9ec091ad-59e9-4cbf-bb7d-b3d8beed430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i Nelson" initials="AN" lastIdx="2" clrIdx="0">
    <p:extLst>
      <p:ext uri="{19B8F6BF-5375-455C-9EA6-DF929625EA0E}">
        <p15:presenceInfo xmlns:p15="http://schemas.microsoft.com/office/powerpoint/2012/main" userId="S::Anelson@pwcsa.org::ed7f59b1-12ae-4031-9cbe-1c0d518f6a1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C7EC"/>
    <a:srgbClr val="85DCF4"/>
    <a:srgbClr val="55A33E"/>
    <a:srgbClr val="B1D794"/>
    <a:srgbClr val="CEE9C7"/>
    <a:srgbClr val="719968"/>
    <a:srgbClr val="56A43E"/>
    <a:srgbClr val="115A91"/>
    <a:srgbClr val="38567E"/>
    <a:srgbClr val="39A7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ny Avalos Benitez" userId="422bbc7a-c30f-43b2-b12d-8a423d38b439" providerId="ADAL" clId="{4CC436E9-66A1-4DBF-B6FB-8B32163F3F70}"/>
    <pc:docChg chg="modSld">
      <pc:chgData name="Rony Avalos Benitez" userId="422bbc7a-c30f-43b2-b12d-8a423d38b439" providerId="ADAL" clId="{4CC436E9-66A1-4DBF-B6FB-8B32163F3F70}" dt="2025-11-17T18:29:42.464" v="3" actId="20577"/>
      <pc:docMkLst>
        <pc:docMk/>
      </pc:docMkLst>
      <pc:sldChg chg="modSp mod">
        <pc:chgData name="Rony Avalos Benitez" userId="422bbc7a-c30f-43b2-b12d-8a423d38b439" providerId="ADAL" clId="{4CC436E9-66A1-4DBF-B6FB-8B32163F3F70}" dt="2025-11-17T18:29:42.464" v="3" actId="20577"/>
        <pc:sldMkLst>
          <pc:docMk/>
          <pc:sldMk cId="2922810411" sldId="2147472906"/>
        </pc:sldMkLst>
        <pc:spChg chg="mod">
          <ac:chgData name="Rony Avalos Benitez" userId="422bbc7a-c30f-43b2-b12d-8a423d38b439" providerId="ADAL" clId="{4CC436E9-66A1-4DBF-B6FB-8B32163F3F70}" dt="2025-11-17T18:29:42.464" v="3" actId="20577"/>
          <ac:spMkLst>
            <pc:docMk/>
            <pc:sldMk cId="2922810411" sldId="2147472906"/>
            <ac:spMk id="4" creationId="{0AC2E593-A7BE-C140-3F04-20439E8D2C4E}"/>
          </ac:spMkLst>
        </pc:spChg>
      </pc:sldChg>
      <pc:sldChg chg="modSp mod">
        <pc:chgData name="Rony Avalos Benitez" userId="422bbc7a-c30f-43b2-b12d-8a423d38b439" providerId="ADAL" clId="{4CC436E9-66A1-4DBF-B6FB-8B32163F3F70}" dt="2025-11-17T18:29:33.949" v="2" actId="20577"/>
        <pc:sldMkLst>
          <pc:docMk/>
          <pc:sldMk cId="1469702102" sldId="2147472911"/>
        </pc:sldMkLst>
        <pc:spChg chg="mod">
          <ac:chgData name="Rony Avalos Benitez" userId="422bbc7a-c30f-43b2-b12d-8a423d38b439" providerId="ADAL" clId="{4CC436E9-66A1-4DBF-B6FB-8B32163F3F70}" dt="2025-11-17T18:29:33.949" v="2" actId="20577"/>
          <ac:spMkLst>
            <pc:docMk/>
            <pc:sldMk cId="1469702102" sldId="2147472911"/>
            <ac:spMk id="4" creationId="{E6B8EF5A-FA4B-8066-7AAF-C8C75CD9F041}"/>
          </ac:spMkLst>
        </pc:spChg>
      </pc:sldChg>
      <pc:sldChg chg="modSp mod">
        <pc:chgData name="Rony Avalos Benitez" userId="422bbc7a-c30f-43b2-b12d-8a423d38b439" providerId="ADAL" clId="{4CC436E9-66A1-4DBF-B6FB-8B32163F3F70}" dt="2025-11-17T18:22:57.541" v="1" actId="20577"/>
        <pc:sldMkLst>
          <pc:docMk/>
          <pc:sldMk cId="315305692" sldId="2147472914"/>
        </pc:sldMkLst>
        <pc:spChg chg="mod">
          <ac:chgData name="Rony Avalos Benitez" userId="422bbc7a-c30f-43b2-b12d-8a423d38b439" providerId="ADAL" clId="{4CC436E9-66A1-4DBF-B6FB-8B32163F3F70}" dt="2025-11-17T18:22:57.541" v="1" actId="20577"/>
          <ac:spMkLst>
            <pc:docMk/>
            <pc:sldMk cId="315305692" sldId="2147472914"/>
            <ac:spMk id="3" creationId="{DC14DD16-FA9F-8069-DE72-EA8AA1D679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6739F96-598B-4E0B-82D0-1FF1FFEBDCD7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5840BC7-446B-4372-9622-DC08DEE04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08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40BC7-446B-4372-9622-DC08DEE045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24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Rony Avalos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40BC7-446B-4372-9622-DC08DEE045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71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43BFC-79EF-9570-3765-B943A51A6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EB39EF-D979-7636-4BBF-31021D45B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18DD6D-C7AB-8AD5-E388-6E7FF82AC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Rony Avalos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A7EE4-3CF0-B274-C6C2-77A0339F5A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40BC7-446B-4372-9622-DC08DEE045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47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40BC7-446B-4372-9622-DC08DEE045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33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40BC7-446B-4372-9622-DC08DEE045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55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583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reas of 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C1FD5A4-673D-C54D-0DD1-4366375702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" y="608"/>
            <a:ext cx="12189832" cy="6856781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5614BDF-D1F2-BBA6-D37F-EF9FEA4A9B3B}"/>
              </a:ext>
            </a:extLst>
          </p:cNvPr>
          <p:cNvSpPr/>
          <p:nvPr userDrawn="1"/>
        </p:nvSpPr>
        <p:spPr>
          <a:xfrm>
            <a:off x="2223948" y="1600200"/>
            <a:ext cx="1862260" cy="401089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F5E8C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0A47BF1-55C6-F52D-8E54-0F8137C7A812}"/>
              </a:ext>
            </a:extLst>
          </p:cNvPr>
          <p:cNvSpPr/>
          <p:nvPr userDrawn="1"/>
        </p:nvSpPr>
        <p:spPr>
          <a:xfrm>
            <a:off x="4184563" y="1600200"/>
            <a:ext cx="1862260" cy="401089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F5E8C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4D6E2D0-3A1C-6E5A-DFC0-680A35102D97}"/>
              </a:ext>
            </a:extLst>
          </p:cNvPr>
          <p:cNvSpPr/>
          <p:nvPr userDrawn="1"/>
        </p:nvSpPr>
        <p:spPr>
          <a:xfrm>
            <a:off x="6145178" y="1600200"/>
            <a:ext cx="1862260" cy="401089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F5E8C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F42CCCB-B80B-1427-3C79-A32319CA7E9A}"/>
              </a:ext>
            </a:extLst>
          </p:cNvPr>
          <p:cNvSpPr/>
          <p:nvPr userDrawn="1"/>
        </p:nvSpPr>
        <p:spPr>
          <a:xfrm>
            <a:off x="8105793" y="1600200"/>
            <a:ext cx="1862260" cy="401089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F5E8C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A51D99B-4D37-23DC-762F-9DB73DF73E1A}"/>
              </a:ext>
            </a:extLst>
          </p:cNvPr>
          <p:cNvSpPr/>
          <p:nvPr userDrawn="1"/>
        </p:nvSpPr>
        <p:spPr>
          <a:xfrm>
            <a:off x="10066407" y="1600200"/>
            <a:ext cx="1862260" cy="401089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F5E8C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88074C8-E6AB-86D8-51DB-8D4FBC4434E4}"/>
              </a:ext>
            </a:extLst>
          </p:cNvPr>
          <p:cNvSpPr/>
          <p:nvPr userDrawn="1"/>
        </p:nvSpPr>
        <p:spPr>
          <a:xfrm>
            <a:off x="263333" y="1600200"/>
            <a:ext cx="1862260" cy="401089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F5E8C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0541E2-B0B0-4985-A32F-461E3B0C4A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46960" y="6458577"/>
            <a:ext cx="2743200" cy="365125"/>
          </a:xfr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cumin Variable Concept Medium" panose="020B0304020202020204" pitchFamily="34" charset="77"/>
              </a:defRPr>
            </a:lvl1pPr>
          </a:lstStyle>
          <a:p>
            <a:fld id="{A2ADE1BB-69EE-4353-91C7-C5764A6E0A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B4A5F5C-73A2-3A7E-E437-82FEFAA334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79" y="1574097"/>
            <a:ext cx="1828800" cy="1828800"/>
          </a:xfrm>
          <a:prstGeom prst="rect">
            <a:avLst/>
          </a:prstGeom>
        </p:spPr>
      </p:pic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1BD13F6-FE8A-FADB-4E4D-E014B6D2C0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29" y="1550187"/>
            <a:ext cx="1828800" cy="1828800"/>
          </a:xfrm>
          <a:prstGeom prst="rect">
            <a:avLst/>
          </a:prstGeom>
        </p:spPr>
      </p:pic>
      <p:pic>
        <p:nvPicPr>
          <p:cNvPr id="6" name="Picture 5" descr="A logo of a couple of circles&#10;&#10;Description automatically generated with medium confidence">
            <a:extLst>
              <a:ext uri="{FF2B5EF4-FFF2-40B4-BE49-F238E27FC236}">
                <a16:creationId xmlns:a16="http://schemas.microsoft.com/office/drawing/2014/main" id="{6991E0CD-9A06-44E9-E139-0303620219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462" y="1550187"/>
            <a:ext cx="1828800" cy="1828800"/>
          </a:xfrm>
          <a:prstGeom prst="rect">
            <a:avLst/>
          </a:prstGeom>
        </p:spPr>
      </p:pic>
      <p:pic>
        <p:nvPicPr>
          <p:cNvPr id="7" name="Picture 6" descr="A logo of a drop of water&#10;&#10;Description automatically generated">
            <a:extLst>
              <a:ext uri="{FF2B5EF4-FFF2-40B4-BE49-F238E27FC236}">
                <a16:creationId xmlns:a16="http://schemas.microsoft.com/office/drawing/2014/main" id="{EAAF9CCA-AC5F-2104-0DAB-019AC750FD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058" y="1550187"/>
            <a:ext cx="1828800" cy="1828800"/>
          </a:xfrm>
          <a:prstGeom prst="rect">
            <a:avLst/>
          </a:prstGeom>
        </p:spPr>
      </p:pic>
      <p:pic>
        <p:nvPicPr>
          <p:cNvPr id="8" name="Picture 7" descr="A logo of two colors&#10;&#10;Description automatically generated with medium confidence">
            <a:extLst>
              <a:ext uri="{FF2B5EF4-FFF2-40B4-BE49-F238E27FC236}">
                <a16:creationId xmlns:a16="http://schemas.microsoft.com/office/drawing/2014/main" id="{9F327E31-ABA8-2829-E978-94463EFCECE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698" y="1550187"/>
            <a:ext cx="1828800" cy="1828800"/>
          </a:xfrm>
          <a:prstGeom prst="rect">
            <a:avLst/>
          </a:prstGeom>
        </p:spPr>
      </p:pic>
      <p:pic>
        <p:nvPicPr>
          <p:cNvPr id="9" name="Picture 8" descr="A logo of a water droplet&#10;&#10;Description automatically generated">
            <a:extLst>
              <a:ext uri="{FF2B5EF4-FFF2-40B4-BE49-F238E27FC236}">
                <a16:creationId xmlns:a16="http://schemas.microsoft.com/office/drawing/2014/main" id="{5536A4C9-B16D-02B6-1E0F-FEBB4750237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50" y="1550187"/>
            <a:ext cx="1828800" cy="1828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D00857-889F-0E66-8D73-B303219EA829}"/>
              </a:ext>
            </a:extLst>
          </p:cNvPr>
          <p:cNvSpPr txBox="1"/>
          <p:nvPr userDrawn="1"/>
        </p:nvSpPr>
        <p:spPr>
          <a:xfrm>
            <a:off x="283761" y="3250686"/>
            <a:ext cx="1804505" cy="969496"/>
          </a:xfrm>
          <a:prstGeom prst="rect">
            <a:avLst/>
          </a:prstGeom>
          <a:noFill/>
        </p:spPr>
        <p:txBody>
          <a:bodyPr wrap="square" lIns="0" tIns="0" rIns="0" rtlCol="0">
            <a:noAutofit/>
          </a:bodyPr>
          <a:lstStyle/>
          <a:p>
            <a:pPr marL="0" lvl="1" algn="ctr">
              <a:buClr>
                <a:srgbClr val="5BA8F8"/>
              </a:buClr>
              <a:buSzPct val="80000"/>
              <a:defRPr/>
            </a:pPr>
            <a: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  <a:t>EXCEPTIONAL</a:t>
            </a:r>
            <a:b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</a:br>
            <a: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  <a:t>CUSTOMER</a:t>
            </a:r>
          </a:p>
          <a:p>
            <a:pPr marL="0" lvl="1" algn="ctr">
              <a:buClr>
                <a:srgbClr val="5BA8F8"/>
              </a:buClr>
              <a:buSzPct val="80000"/>
              <a:defRPr/>
            </a:pPr>
            <a: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  <a:t>EXPERIENCE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2BB1C6-7313-6634-FF19-69F9168C25FE}"/>
              </a:ext>
            </a:extLst>
          </p:cNvPr>
          <p:cNvSpPr txBox="1"/>
          <p:nvPr userDrawn="1"/>
        </p:nvSpPr>
        <p:spPr>
          <a:xfrm>
            <a:off x="2246752" y="3250686"/>
            <a:ext cx="1804505" cy="969496"/>
          </a:xfrm>
          <a:prstGeom prst="rect">
            <a:avLst/>
          </a:prstGeom>
          <a:noFill/>
        </p:spPr>
        <p:txBody>
          <a:bodyPr wrap="square" lIns="0" tIns="0" rIns="0" rtlCol="0">
            <a:noAutofit/>
          </a:bodyPr>
          <a:lstStyle/>
          <a:p>
            <a:pPr marL="0" lvl="1" algn="ctr">
              <a:buClr>
                <a:srgbClr val="5BA8F8"/>
              </a:buClr>
              <a:buSzPct val="80000"/>
              <a:defRPr/>
            </a:pPr>
            <a: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  <a:t>WORKPLACE </a:t>
            </a:r>
            <a:b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</a:br>
            <a: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  <a:t>OF CHOICE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E460F0-6B53-6B2C-BE2C-6E6823846B6D}"/>
              </a:ext>
            </a:extLst>
          </p:cNvPr>
          <p:cNvSpPr txBox="1"/>
          <p:nvPr userDrawn="1"/>
        </p:nvSpPr>
        <p:spPr>
          <a:xfrm>
            <a:off x="4209743" y="3250686"/>
            <a:ext cx="1804505" cy="969496"/>
          </a:xfrm>
          <a:prstGeom prst="rect">
            <a:avLst/>
          </a:prstGeom>
          <a:noFill/>
        </p:spPr>
        <p:txBody>
          <a:bodyPr wrap="square" lIns="0" tIns="0" rIns="0" rtlCol="0">
            <a:noAutofit/>
          </a:bodyPr>
          <a:lstStyle/>
          <a:p>
            <a:pPr marL="0" lvl="1" algn="ctr">
              <a:buClr>
                <a:srgbClr val="5BA8F8"/>
              </a:buClr>
              <a:buSzPct val="80000"/>
              <a:defRPr/>
            </a:pPr>
            <a: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  <a:t>ENVIRONMENTAL</a:t>
            </a:r>
            <a:b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</a:br>
            <a: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  <a:t>LEADERSHIP &amp;</a:t>
            </a:r>
            <a:b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</a:br>
            <a: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  <a:t>COMMUNITY</a:t>
            </a:r>
            <a:b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</a:br>
            <a: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  <a:t>ENGAGEMENT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0E35D2-9382-79B4-2455-2E62CCDDBD2C}"/>
              </a:ext>
            </a:extLst>
          </p:cNvPr>
          <p:cNvSpPr txBox="1"/>
          <p:nvPr userDrawn="1"/>
        </p:nvSpPr>
        <p:spPr>
          <a:xfrm>
            <a:off x="6172734" y="3250686"/>
            <a:ext cx="1804505" cy="969496"/>
          </a:xfrm>
          <a:prstGeom prst="rect">
            <a:avLst/>
          </a:prstGeom>
          <a:noFill/>
        </p:spPr>
        <p:txBody>
          <a:bodyPr wrap="square" lIns="0" tIns="0" rIns="0" rtlCol="0">
            <a:noAutofit/>
          </a:bodyPr>
          <a:lstStyle/>
          <a:p>
            <a:pPr marL="0" lvl="1" algn="ctr">
              <a:buClr>
                <a:srgbClr val="5BA8F8"/>
              </a:buClr>
              <a:buSzPct val="80000"/>
              <a:defRPr/>
            </a:pPr>
            <a: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  <a:t>SUSTAINABLE</a:t>
            </a:r>
            <a:b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</a:br>
            <a: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  <a:t>OPERATIONS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C8A7A2-1B5F-8D3E-6DC9-1057071B630E}"/>
              </a:ext>
            </a:extLst>
          </p:cNvPr>
          <p:cNvSpPr txBox="1"/>
          <p:nvPr userDrawn="1"/>
        </p:nvSpPr>
        <p:spPr>
          <a:xfrm>
            <a:off x="8135725" y="3250686"/>
            <a:ext cx="1804505" cy="969496"/>
          </a:xfrm>
          <a:prstGeom prst="rect">
            <a:avLst/>
          </a:prstGeom>
          <a:noFill/>
        </p:spPr>
        <p:txBody>
          <a:bodyPr wrap="square" lIns="0" tIns="0" rIns="0" rtlCol="0">
            <a:noAutofit/>
          </a:bodyPr>
          <a:lstStyle/>
          <a:p>
            <a:pPr marL="0" lvl="1" algn="ctr">
              <a:buClr>
                <a:srgbClr val="5BA8F8"/>
              </a:buClr>
              <a:buSzPct val="80000"/>
              <a:defRPr/>
            </a:pPr>
            <a: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  <a:t>FINANCIAL</a:t>
            </a:r>
            <a:b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</a:br>
            <a: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  <a:t>STEWARDSHIP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A0B777-153B-F61B-B1AE-40B6E66BF5DA}"/>
              </a:ext>
            </a:extLst>
          </p:cNvPr>
          <p:cNvSpPr txBox="1"/>
          <p:nvPr userDrawn="1"/>
        </p:nvSpPr>
        <p:spPr>
          <a:xfrm>
            <a:off x="10098716" y="3250686"/>
            <a:ext cx="1804505" cy="969496"/>
          </a:xfrm>
          <a:prstGeom prst="rect">
            <a:avLst/>
          </a:prstGeom>
          <a:noFill/>
        </p:spPr>
        <p:txBody>
          <a:bodyPr wrap="square" lIns="0" tIns="0" rIns="0" rtlCol="0">
            <a:noAutofit/>
          </a:bodyPr>
          <a:lstStyle/>
          <a:p>
            <a:pPr marL="0" lvl="1" algn="ctr">
              <a:buClr>
                <a:srgbClr val="5BA8F8"/>
              </a:buClr>
              <a:buSzPct val="80000"/>
              <a:defRPr/>
            </a:pPr>
            <a: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  <a:t>CONTINUOUS</a:t>
            </a:r>
            <a:b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</a:br>
            <a: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  <a:t>IMPROVEMENT</a:t>
            </a:r>
            <a:b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</a:br>
            <a:r>
              <a:rPr lang="en-US" sz="1600" b="1" baseline="0">
                <a:solidFill>
                  <a:srgbClr val="3F5E8C"/>
                </a:solidFill>
                <a:latin typeface="Acumin Variable Concept Semibold" panose="020B0304020202020204" pitchFamily="34" charset="77"/>
              </a:rPr>
              <a:t>&amp; INNOVATION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448CB0A-EFEB-77EA-E059-D52588B4B90A}"/>
              </a:ext>
            </a:extLst>
          </p:cNvPr>
          <p:cNvSpPr txBox="1">
            <a:spLocks/>
          </p:cNvSpPr>
          <p:nvPr userDrawn="1"/>
        </p:nvSpPr>
        <p:spPr>
          <a:xfrm>
            <a:off x="1371600" y="502920"/>
            <a:ext cx="10445773" cy="7745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01455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b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Areas of Excellence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798C704-326E-893C-CF19-DE278FCBD7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320040"/>
            <a:ext cx="1033271" cy="103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14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503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Blue Background">
    <p:bg>
      <p:bgPr>
        <a:solidFill>
          <a:srgbClr val="115A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DA04FB5-34FB-0FA7-CBEA-A823CE9E84D7}"/>
              </a:ext>
            </a:extLst>
          </p:cNvPr>
          <p:cNvSpPr txBox="1">
            <a:spLocks/>
          </p:cNvSpPr>
          <p:nvPr userDrawn="1"/>
        </p:nvSpPr>
        <p:spPr>
          <a:xfrm>
            <a:off x="9246960" y="645857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 baseline="0">
                <a:solidFill>
                  <a:schemeClr val="tx1"/>
                </a:solidFill>
                <a:latin typeface="Acumin Variable Concept Medium" panose="020B03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2ADE1BB-69EE-4353-91C7-C5764A6E0AE7}" type="slidenum">
              <a:rPr lang="en-US" baseline="0" smtClean="0">
                <a:solidFill>
                  <a:schemeClr val="bg1"/>
                </a:solidFill>
              </a:rPr>
              <a:pPr algn="r"/>
              <a:t>‹#›</a:t>
            </a:fld>
            <a:endParaRPr lang="en-US" baseline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5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BBAA99-8770-54E6-BBD7-F41511B146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46960" y="6458577"/>
            <a:ext cx="2743200" cy="365125"/>
          </a:xfrm>
        </p:spPr>
        <p:txBody>
          <a:bodyPr/>
          <a:lstStyle>
            <a:lvl1pPr>
              <a:defRPr sz="1100" baseline="0">
                <a:latin typeface="Acumin Variable Concept Medium" panose="020B0304020202020204" pitchFamily="34" charset="77"/>
              </a:defRPr>
            </a:lvl1pPr>
          </a:lstStyle>
          <a:p>
            <a:fld id="{A2ADE1BB-69EE-4353-91C7-C5764A6E0A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057C1A-0B9A-97A4-921F-8F455C1FA9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18"/>
            <a:ext cx="12189831" cy="6856779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41E3DEE-3850-5468-C45D-8428D4CDFDD0}"/>
              </a:ext>
            </a:extLst>
          </p:cNvPr>
          <p:cNvSpPr txBox="1">
            <a:spLocks/>
          </p:cNvSpPr>
          <p:nvPr userDrawn="1"/>
        </p:nvSpPr>
        <p:spPr>
          <a:xfrm>
            <a:off x="9244584" y="64585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 baseline="0">
                <a:solidFill>
                  <a:schemeClr val="bg1"/>
                </a:solidFill>
                <a:latin typeface="Acumin Variable Concept Medium" panose="020B03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ADE1BB-69EE-4353-91C7-C5764A6E0A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98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F99C2C-D5FC-7C02-7437-3FFA446D7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" y="608"/>
            <a:ext cx="12189834" cy="685678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0541E2-B0B0-4985-A32F-461E3B0C4A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46960" y="6458577"/>
            <a:ext cx="2743200" cy="365125"/>
          </a:xfr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cumin Variable Concept Medium" panose="020B0304020202020204" pitchFamily="34" charset="77"/>
              </a:defRPr>
            </a:lvl1pPr>
          </a:lstStyle>
          <a:p>
            <a:fld id="{A2ADE1BB-69EE-4353-91C7-C5764A6E0A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00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0C8640-F3B0-3A18-993F-ACCC827B0F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" y="608"/>
            <a:ext cx="12189832" cy="685678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0541E2-B0B0-4985-A32F-461E3B0C4A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46960" y="6458577"/>
            <a:ext cx="2743200" cy="365125"/>
          </a:xfr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cumin Variable Concept Medium" panose="020B0304020202020204" pitchFamily="34" charset="77"/>
              </a:defRPr>
            </a:lvl1pPr>
          </a:lstStyle>
          <a:p>
            <a:fld id="{A2ADE1BB-69EE-4353-91C7-C5764A6E0A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6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5F3BB-3FA1-26A0-00B3-F2CE4A3C6E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" y="608"/>
            <a:ext cx="12189832" cy="685678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0541E2-B0B0-4985-A32F-461E3B0C4A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46960" y="6458577"/>
            <a:ext cx="2743200" cy="365125"/>
          </a:xfr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cumin Variable Concept Medium" panose="020B0304020202020204" pitchFamily="34" charset="77"/>
              </a:defRPr>
            </a:lvl1pPr>
          </a:lstStyle>
          <a:p>
            <a:fld id="{A2ADE1BB-69EE-4353-91C7-C5764A6E0A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2D756FC-A69B-5B76-B167-B3F6A30985F9}"/>
              </a:ext>
            </a:extLst>
          </p:cNvPr>
          <p:cNvSpPr txBox="1">
            <a:spLocks/>
          </p:cNvSpPr>
          <p:nvPr userDrawn="1"/>
        </p:nvSpPr>
        <p:spPr>
          <a:xfrm>
            <a:off x="1371600" y="502920"/>
            <a:ext cx="10445773" cy="7745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01455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b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Mission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6D8CFCE-D3C7-02A6-23A7-F6808CC284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0" y="320040"/>
            <a:ext cx="1033271" cy="103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06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34F51C-E05B-9032-33C1-D97B48497C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" y="608"/>
            <a:ext cx="12189832" cy="685678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0541E2-B0B0-4985-A32F-461E3B0C4A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46960" y="6458577"/>
            <a:ext cx="2743200" cy="365125"/>
          </a:xfr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cumin Variable Concept Medium" panose="020B0304020202020204" pitchFamily="34" charset="77"/>
              </a:defRPr>
            </a:lvl1pPr>
          </a:lstStyle>
          <a:p>
            <a:fld id="{A2ADE1BB-69EE-4353-91C7-C5764A6E0A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2D756FC-A69B-5B76-B167-B3F6A30985F9}"/>
              </a:ext>
            </a:extLst>
          </p:cNvPr>
          <p:cNvSpPr txBox="1">
            <a:spLocks/>
          </p:cNvSpPr>
          <p:nvPr userDrawn="1"/>
        </p:nvSpPr>
        <p:spPr>
          <a:xfrm>
            <a:off x="1371600" y="502920"/>
            <a:ext cx="10445773" cy="7745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01455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b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Vision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6D8CFCE-D3C7-02A6-23A7-F6808CC284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0" y="320040"/>
            <a:ext cx="1033271" cy="103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43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E863556-EAAC-0E8C-BC31-CC2F775AC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" y="608"/>
            <a:ext cx="12189832" cy="685678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0541E2-B0B0-4985-A32F-461E3B0C4A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46960" y="6458577"/>
            <a:ext cx="2743200" cy="365125"/>
          </a:xfr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cumin Variable Concept Medium" panose="020B0304020202020204" pitchFamily="34" charset="77"/>
              </a:defRPr>
            </a:lvl1pPr>
          </a:lstStyle>
          <a:p>
            <a:fld id="{A2ADE1BB-69EE-4353-91C7-C5764A6E0A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2D756FC-A69B-5B76-B167-B3F6A30985F9}"/>
              </a:ext>
            </a:extLst>
          </p:cNvPr>
          <p:cNvSpPr txBox="1">
            <a:spLocks/>
          </p:cNvSpPr>
          <p:nvPr userDrawn="1"/>
        </p:nvSpPr>
        <p:spPr>
          <a:xfrm>
            <a:off x="502920" y="502920"/>
            <a:ext cx="10445773" cy="7745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01455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b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Values</a:t>
            </a:r>
          </a:p>
        </p:txBody>
      </p:sp>
      <p:pic>
        <p:nvPicPr>
          <p:cNvPr id="12" name="Picture 11" descr="A person with different colors of body&#10;&#10;Description automatically generated with medium confidence">
            <a:extLst>
              <a:ext uri="{FF2B5EF4-FFF2-40B4-BE49-F238E27FC236}">
                <a16:creationId xmlns:a16="http://schemas.microsoft.com/office/drawing/2014/main" id="{2C6751D4-1E92-A7FA-12EA-E00881B60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216" y="521148"/>
            <a:ext cx="5204864" cy="541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5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3BA3F5-E6EA-4669-A182-D06FB5D84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37024-9CBD-4AAA-A812-68BEF5B48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0F808-2E21-6DDD-EC0F-6C2E7FE95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2ADE1BB-69EE-4353-91C7-C5764A6E0A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3" r:id="rId2"/>
    <p:sldLayoutId id="2147483671" r:id="rId3"/>
    <p:sldLayoutId id="2147483672" r:id="rId4"/>
    <p:sldLayoutId id="2147483662" r:id="rId5"/>
    <p:sldLayoutId id="2147483666" r:id="rId6"/>
    <p:sldLayoutId id="2147483668" r:id="rId7"/>
    <p:sldLayoutId id="2147483669" r:id="rId8"/>
    <p:sldLayoutId id="2147483670" r:id="rId9"/>
    <p:sldLayoutId id="2147483667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001455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lnSpc>
          <a:spcPct val="90000"/>
        </a:lnSpc>
        <a:spcBef>
          <a:spcPts val="1000"/>
        </a:spcBef>
        <a:buClr>
          <a:srgbClr val="5BA8F8"/>
        </a:buClr>
        <a:buFont typeface="Century Gothic" panose="020B0502020202020204" pitchFamily="34" charset="0"/>
        <a:buChar char="►"/>
        <a:defRPr sz="2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idge over a marshy area&#10;&#10;Description automatically generated">
            <a:extLst>
              <a:ext uri="{FF2B5EF4-FFF2-40B4-BE49-F238E27FC236}">
                <a16:creationId xmlns:a16="http://schemas.microsoft.com/office/drawing/2014/main" id="{A8C9DDD9-27D7-721B-FE5E-D9EC621B0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070599-0F25-B17F-8DA9-677998E24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9FF29003-1582-B8B6-D142-BECD6972009F}"/>
              </a:ext>
            </a:extLst>
          </p:cNvPr>
          <p:cNvSpPr txBox="1"/>
          <p:nvPr/>
        </p:nvSpPr>
        <p:spPr>
          <a:xfrm>
            <a:off x="618441" y="2517754"/>
            <a:ext cx="3764487" cy="1015663"/>
          </a:xfrm>
          <a:prstGeom prst="rect">
            <a:avLst/>
          </a:prstGeom>
          <a:noFill/>
          <a:effectLst>
            <a:outerShdw blurRad="88900" dist="38100" dir="13500000" sx="102000" sy="102000" algn="tl" rotWithShape="0">
              <a:prstClr val="black">
                <a:alpha val="30000"/>
              </a:prstClr>
            </a:outerShdw>
          </a:effectLst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cumin Variable Concept Medium" panose="020B0304020202020204"/>
              </a:rPr>
              <a:t>Construction Target Date: July 2026</a:t>
            </a:r>
          </a:p>
          <a:p>
            <a:r>
              <a:rPr lang="en-US" sz="2000" dirty="0">
                <a:solidFill>
                  <a:schemeClr val="bg1"/>
                </a:solidFill>
                <a:latin typeface="Acumin Variable Concept Medium" panose="020B0304020202020204"/>
              </a:rPr>
              <a:t>Belmont HOA</a:t>
            </a:r>
          </a:p>
          <a:p>
            <a:r>
              <a:rPr lang="en-US" sz="2000" dirty="0">
                <a:solidFill>
                  <a:schemeClr val="bg1"/>
                </a:solidFill>
                <a:latin typeface="Acumin Variable Concept Medium" panose="020B0304020202020204"/>
              </a:rPr>
              <a:t>November 18,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68327F-4AAB-4AF6-C4A8-28FD21C093BC}"/>
              </a:ext>
            </a:extLst>
          </p:cNvPr>
          <p:cNvSpPr txBox="1">
            <a:spLocks/>
          </p:cNvSpPr>
          <p:nvPr/>
        </p:nvSpPr>
        <p:spPr>
          <a:xfrm>
            <a:off x="365089" y="559596"/>
            <a:ext cx="10515600" cy="7745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01455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Occoquan Creek Sewage Pumping Station</a:t>
            </a:r>
          </a:p>
        </p:txBody>
      </p:sp>
    </p:spTree>
    <p:extLst>
      <p:ext uri="{BB962C8B-B14F-4D97-AF65-F5344CB8AC3E}">
        <p14:creationId xmlns:p14="http://schemas.microsoft.com/office/powerpoint/2010/main" val="3289861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3AA00-C923-51BF-FCBD-18CFBF038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7466EE-CD44-534B-3BDA-D1287C4EF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46960" y="6458577"/>
            <a:ext cx="2743200" cy="365125"/>
          </a:xfrm>
        </p:spPr>
        <p:txBody>
          <a:bodyPr/>
          <a:lstStyle/>
          <a:p>
            <a:fld id="{A2ADE1BB-69EE-4353-91C7-C5764A6E0AE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497C48-D2CE-7B86-1AD1-71E2D1B773D7}"/>
              </a:ext>
            </a:extLst>
          </p:cNvPr>
          <p:cNvSpPr txBox="1">
            <a:spLocks/>
          </p:cNvSpPr>
          <p:nvPr/>
        </p:nvSpPr>
        <p:spPr>
          <a:xfrm>
            <a:off x="502920" y="502920"/>
            <a:ext cx="10515600" cy="7745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01455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Targeted Construction Schedule</a:t>
            </a:r>
            <a:endParaRPr lang="en-US" b="0" strike="sngStrike" dirty="0">
              <a:solidFill>
                <a:schemeClr val="bg1"/>
              </a:solidFill>
              <a:latin typeface="Acumin Variable Concept Medium" panose="020B0304020202020204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3B216F-F8E3-0AC4-35F5-82367029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66" y="1614366"/>
            <a:ext cx="4459276" cy="361024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D3C4CF1-AB6C-8F41-9F4A-3E56F05CB3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203965"/>
              </p:ext>
            </p:extLst>
          </p:nvPr>
        </p:nvGraphicFramePr>
        <p:xfrm>
          <a:off x="5394960" y="1609270"/>
          <a:ext cx="6073140" cy="361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0875">
                  <a:extLst>
                    <a:ext uri="{9D8B030D-6E8A-4147-A177-3AD203B41FA5}">
                      <a16:colId xmlns:a16="http://schemas.microsoft.com/office/drawing/2014/main" val="2289147747"/>
                    </a:ext>
                  </a:extLst>
                </a:gridCol>
                <a:gridCol w="1211715">
                  <a:extLst>
                    <a:ext uri="{9D8B030D-6E8A-4147-A177-3AD203B41FA5}">
                      <a16:colId xmlns:a16="http://schemas.microsoft.com/office/drawing/2014/main" val="819908208"/>
                    </a:ext>
                  </a:extLst>
                </a:gridCol>
                <a:gridCol w="3020550">
                  <a:extLst>
                    <a:ext uri="{9D8B030D-6E8A-4147-A177-3AD203B41FA5}">
                      <a16:colId xmlns:a16="http://schemas.microsoft.com/office/drawing/2014/main" val="3164614842"/>
                    </a:ext>
                  </a:extLst>
                </a:gridCol>
              </a:tblGrid>
              <a:tr h="270488">
                <a:tc>
                  <a:txBody>
                    <a:bodyPr/>
                    <a:lstStyle/>
                    <a:p>
                      <a:r>
                        <a:rPr lang="en-US" sz="1400" dirty="0"/>
                        <a:t>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Key 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968566"/>
                  </a:ext>
                </a:extLst>
              </a:tr>
              <a:tr h="649170">
                <a:tc>
                  <a:txBody>
                    <a:bodyPr/>
                    <a:lstStyle/>
                    <a:p>
                      <a:r>
                        <a:rPr lang="en-US" sz="1400" dirty="0"/>
                        <a:t>Pre-Construction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Permits, E&amp;S meeting, Mobilization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702019"/>
                  </a:ext>
                </a:extLst>
              </a:tr>
              <a:tr h="946265">
                <a:tc>
                  <a:txBody>
                    <a:bodyPr/>
                    <a:lstStyle/>
                    <a:p>
                      <a:r>
                        <a:rPr lang="en-US" sz="1400" dirty="0"/>
                        <a:t>Procurement &amp; Submittals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Shop drawings, fabrication, equipment delivery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410438"/>
                  </a:ext>
                </a:extLst>
              </a:tr>
              <a:tr h="946265">
                <a:tc>
                  <a:txBody>
                    <a:bodyPr/>
                    <a:lstStyle/>
                    <a:p>
                      <a:r>
                        <a:rPr lang="en-US" sz="1400" dirty="0"/>
                        <a:t>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23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Excavation, concrete work, structure build, MEP installs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674323"/>
                  </a:ext>
                </a:extLst>
              </a:tr>
              <a:tr h="768841">
                <a:tc>
                  <a:txBody>
                    <a:bodyPr/>
                    <a:lstStyle/>
                    <a:p>
                      <a:r>
                        <a:rPr lang="en-US" sz="1400" dirty="0"/>
                        <a:t>Commissioning &amp; Closeout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Testing, start-up, demolition, restoration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065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20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ADD3B-64CE-5F9A-C164-8A54C722B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4FB6E8-61D4-BAF2-236A-41D2E7DF47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46960" y="6458577"/>
            <a:ext cx="2743200" cy="365125"/>
          </a:xfrm>
        </p:spPr>
        <p:txBody>
          <a:bodyPr/>
          <a:lstStyle/>
          <a:p>
            <a:fld id="{A2ADE1BB-69EE-4353-91C7-C5764A6E0AE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C57D9E-6FB9-6982-18CD-F037EED37658}"/>
              </a:ext>
            </a:extLst>
          </p:cNvPr>
          <p:cNvSpPr txBox="1">
            <a:spLocks/>
          </p:cNvSpPr>
          <p:nvPr/>
        </p:nvSpPr>
        <p:spPr>
          <a:xfrm>
            <a:off x="502920" y="502920"/>
            <a:ext cx="10515600" cy="7745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01455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Upcoming Meetings</a:t>
            </a:r>
            <a:endParaRPr lang="en-US" b="0" strike="sngStrike" dirty="0">
              <a:solidFill>
                <a:schemeClr val="bg1"/>
              </a:solidFill>
              <a:latin typeface="Acumin Variable Concept Medium" panose="020B030402020202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14DD16-FA9F-8069-DE72-EA8AA1D6796F}"/>
              </a:ext>
            </a:extLst>
          </p:cNvPr>
          <p:cNvSpPr txBox="1"/>
          <p:nvPr/>
        </p:nvSpPr>
        <p:spPr>
          <a:xfrm>
            <a:off x="777241" y="1539240"/>
            <a:ext cx="103765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January Public Meeting</a:t>
            </a: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Construction Notification Letter</a:t>
            </a: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Website Link: https://princewilliamwater.org/our-community/capital-projects#highlighted-projects</a:t>
            </a: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Contact Information:</a:t>
            </a: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Rony Avalos, Project Manager, ravalos@pwwater.org</a:t>
            </a: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Alex Silver, Deputy Director, asilver@pwwater.org</a:t>
            </a: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cumin Variable Concept Medium" panose="020B03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5305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A7B6C2-04C1-4DA9-2CEA-00D0A04D5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0BECF3-D878-881D-8286-582CA508FEC8}"/>
              </a:ext>
            </a:extLst>
          </p:cNvPr>
          <p:cNvSpPr txBox="1"/>
          <p:nvPr/>
        </p:nvSpPr>
        <p:spPr>
          <a:xfrm>
            <a:off x="520861" y="625033"/>
            <a:ext cx="6910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871835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F2A5BB-24C9-104C-74D2-5533E14928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46960" y="6458577"/>
            <a:ext cx="2743200" cy="365125"/>
          </a:xfrm>
        </p:spPr>
        <p:txBody>
          <a:bodyPr/>
          <a:lstStyle/>
          <a:p>
            <a:fld id="{A2ADE1BB-69EE-4353-91C7-C5764A6E0AE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B8EF5A-FA4B-8066-7AAF-C8C75CD9F041}"/>
              </a:ext>
            </a:extLst>
          </p:cNvPr>
          <p:cNvSpPr txBox="1"/>
          <p:nvPr/>
        </p:nvSpPr>
        <p:spPr>
          <a:xfrm>
            <a:off x="548640" y="1405289"/>
            <a:ext cx="7995285" cy="4651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Provides Clean Drinking Water</a:t>
            </a: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Treats Wastewater for Prince William County</a:t>
            </a: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Maintain over 22 Water Storage tanks</a:t>
            </a: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Operate 67 Wastewater Pump Stations </a:t>
            </a: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Manage over 12,000 fire hydrants</a:t>
            </a: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Run 16 Water Booster Stations</a:t>
            </a: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Invest in long-term infrastructure improvements-Capitol Improvement Project (CIP)</a:t>
            </a:r>
          </a:p>
          <a:p>
            <a:pPr marL="463550" lvl="1" indent="-463550">
              <a:lnSpc>
                <a:spcPct val="110000"/>
              </a:lnSpc>
              <a:buClr>
                <a:srgbClr val="5BA8F8"/>
              </a:buClr>
              <a:buSzPct val="80000"/>
              <a:buFont typeface="Century Gothic" panose="020B0502020202020204" pitchFamily="34" charset="0"/>
              <a:buChar char="►"/>
              <a:defRPr/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EB13B9D-D3E0-8CCF-8534-14A38212446C}"/>
              </a:ext>
            </a:extLst>
          </p:cNvPr>
          <p:cNvSpPr txBox="1">
            <a:spLocks/>
          </p:cNvSpPr>
          <p:nvPr/>
        </p:nvSpPr>
        <p:spPr>
          <a:xfrm>
            <a:off x="502920" y="502920"/>
            <a:ext cx="10515600" cy="7745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01455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Prince William Water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AAB959-1917-500D-A6C0-51DC86AF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3640" y="3162306"/>
            <a:ext cx="2038148" cy="2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02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EC25-1F87-249B-AC65-2059447A9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698C88-A178-DD32-6A64-C98C0321CB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46960" y="6458577"/>
            <a:ext cx="2743200" cy="365125"/>
          </a:xfrm>
        </p:spPr>
        <p:txBody>
          <a:bodyPr/>
          <a:lstStyle/>
          <a:p>
            <a:fld id="{A2ADE1BB-69EE-4353-91C7-C5764A6E0AE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AB1744-FB32-5AC4-5D78-D83715D37913}"/>
              </a:ext>
            </a:extLst>
          </p:cNvPr>
          <p:cNvSpPr txBox="1">
            <a:spLocks/>
          </p:cNvSpPr>
          <p:nvPr/>
        </p:nvSpPr>
        <p:spPr>
          <a:xfrm>
            <a:off x="502920" y="502920"/>
            <a:ext cx="10515600" cy="7745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01455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n-US" b="0">
              <a:solidFill>
                <a:schemeClr val="bg1"/>
              </a:solidFill>
              <a:latin typeface="Acumin Variable Concept Medium" panose="020B0304020202020204" pitchFamily="34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2AF5982-773C-908D-16DC-878B39E05F68}"/>
              </a:ext>
            </a:extLst>
          </p:cNvPr>
          <p:cNvSpPr txBox="1">
            <a:spLocks/>
          </p:cNvSpPr>
          <p:nvPr/>
        </p:nvSpPr>
        <p:spPr>
          <a:xfrm>
            <a:off x="502920" y="419111"/>
            <a:ext cx="10515600" cy="7745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01455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Team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51E617-9A3C-363E-8CCA-81022BFEC18A}"/>
              </a:ext>
            </a:extLst>
          </p:cNvPr>
          <p:cNvSpPr txBox="1"/>
          <p:nvPr/>
        </p:nvSpPr>
        <p:spPr>
          <a:xfrm>
            <a:off x="2249895" y="1310473"/>
            <a:ext cx="8768625" cy="5098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Alex Silver- Deputy Director of Project Management Office, CCM</a:t>
            </a:r>
          </a:p>
          <a:p>
            <a:pPr>
              <a:lnSpc>
                <a:spcPct val="100000"/>
              </a:lnSpc>
              <a:buClr>
                <a:schemeClr val="bg1"/>
              </a:buClr>
              <a:buSzPct val="120000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      6 Years with Prince William Water</a:t>
            </a:r>
          </a:p>
          <a:p>
            <a:pPr>
              <a:lnSpc>
                <a:spcPct val="100000"/>
              </a:lnSpc>
              <a:buClr>
                <a:schemeClr val="bg1"/>
              </a:buClr>
              <a:buSzPct val="120000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      Prince William County Resident</a:t>
            </a:r>
          </a:p>
          <a:p>
            <a:pPr>
              <a:lnSpc>
                <a:spcPct val="100000"/>
              </a:lnSpc>
              <a:buClr>
                <a:schemeClr val="bg1"/>
              </a:buClr>
              <a:buSzPct val="120000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      Completed projected SPS Projects, Water Main Projects etc.</a:t>
            </a:r>
          </a:p>
          <a:p>
            <a:pPr marL="342900" indent="-342900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Rony Avalos-Project Manager, CMIT</a:t>
            </a:r>
          </a:p>
          <a:p>
            <a:pPr>
              <a:lnSpc>
                <a:spcPct val="100000"/>
              </a:lnSpc>
              <a:buClr>
                <a:schemeClr val="bg1"/>
              </a:buClr>
              <a:buSzPct val="120000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      2 Years with Prince William Water</a:t>
            </a:r>
          </a:p>
          <a:p>
            <a:pPr>
              <a:lnSpc>
                <a:spcPct val="100000"/>
              </a:lnSpc>
              <a:buClr>
                <a:schemeClr val="bg1"/>
              </a:buClr>
              <a:buSzPct val="120000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      Water Storage Tank program</a:t>
            </a:r>
          </a:p>
          <a:p>
            <a:pPr>
              <a:lnSpc>
                <a:spcPct val="100000"/>
              </a:lnSpc>
              <a:buClr>
                <a:schemeClr val="bg1"/>
              </a:buClr>
              <a:buSzPct val="120000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      Prince William County Resident  </a:t>
            </a:r>
          </a:p>
          <a:p>
            <a:pPr>
              <a:lnSpc>
                <a:spcPct val="100000"/>
              </a:lnSpc>
              <a:buClr>
                <a:schemeClr val="bg1"/>
              </a:buClr>
              <a:buSzPct val="120000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 </a:t>
            </a:r>
          </a:p>
          <a:p>
            <a:pPr marL="347472" indent="-347472">
              <a:lnSpc>
                <a:spcPct val="100000"/>
              </a:lnSpc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Reza Emtiaznoori- Senior Project Manager, PE, GHD</a:t>
            </a:r>
          </a:p>
          <a:p>
            <a:pPr>
              <a:lnSpc>
                <a:spcPct val="100000"/>
              </a:lnSpc>
              <a:buClr>
                <a:schemeClr val="bg1"/>
              </a:buClr>
              <a:buSzPct val="120000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     25 Years of Experience</a:t>
            </a:r>
          </a:p>
          <a:p>
            <a:pPr>
              <a:lnSpc>
                <a:spcPct val="100000"/>
              </a:lnSpc>
              <a:buClr>
                <a:schemeClr val="bg1"/>
              </a:buClr>
              <a:buSzPct val="120000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     Participated in the design of more than two dozen water and</a:t>
            </a:r>
          </a:p>
          <a:p>
            <a:pPr>
              <a:lnSpc>
                <a:spcPct val="100000"/>
              </a:lnSpc>
              <a:buClr>
                <a:schemeClr val="bg1"/>
              </a:buClr>
              <a:buSzPct val="120000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     sewer pumping stations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48FAC4-BA2B-C10F-5D50-F634A0015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" y="1277482"/>
            <a:ext cx="1432056" cy="14172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87DF2B-03FC-60FF-97E8-B1785B783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" y="2977246"/>
            <a:ext cx="1432056" cy="13959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2C8ED1-E41E-7D9A-44E3-F08395592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" y="4655748"/>
            <a:ext cx="1495634" cy="14575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66205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BDC1A-6E55-89EC-12FA-6072E54BC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86BDDB-C63B-4D6C-0F83-C1E39C0A88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46960" y="6458577"/>
            <a:ext cx="2743200" cy="365125"/>
          </a:xfrm>
        </p:spPr>
        <p:txBody>
          <a:bodyPr/>
          <a:lstStyle/>
          <a:p>
            <a:fld id="{A2ADE1BB-69EE-4353-91C7-C5764A6E0AE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C2E593-A7BE-C140-3F04-20439E8D2C4E}"/>
              </a:ext>
            </a:extLst>
          </p:cNvPr>
          <p:cNvSpPr txBox="1"/>
          <p:nvPr/>
        </p:nvSpPr>
        <p:spPr>
          <a:xfrm>
            <a:off x="548640" y="1463040"/>
            <a:ext cx="5970108" cy="6206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Constructed in 1975.</a:t>
            </a:r>
          </a:p>
          <a:p>
            <a:pPr marL="804672" lvl="1" indent="-347472"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Rated Capacity 16 MGD.</a:t>
            </a:r>
          </a:p>
          <a:p>
            <a:pPr marL="804672" lvl="1" indent="-347472"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Aging infrastructure. </a:t>
            </a: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Affected by flooding from Occoquan River.</a:t>
            </a:r>
          </a:p>
          <a:p>
            <a:pPr marL="804672" lvl="1" indent="-347472"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Shore Erosion.</a:t>
            </a: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Condition Assessment in 2018.</a:t>
            </a: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Capacity upgrade.</a:t>
            </a: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cumin Variable Concept Medium" panose="020B0304020202020204" pitchFamily="34" charset="77"/>
            </a:endParaRP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cumin Variable Concept Medium" panose="020B0304020202020204" pitchFamily="34" charset="77"/>
            </a:endParaRP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cumin Variable Concept Medium" panose="020B0304020202020204" pitchFamily="34" charset="77"/>
            </a:endParaRP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cumin Variable Concept Medium" panose="020B0304020202020204" pitchFamily="34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F667A4-99D2-9026-C357-A6E4B0748689}"/>
              </a:ext>
            </a:extLst>
          </p:cNvPr>
          <p:cNvSpPr txBox="1">
            <a:spLocks/>
          </p:cNvSpPr>
          <p:nvPr/>
        </p:nvSpPr>
        <p:spPr>
          <a:xfrm>
            <a:off x="502920" y="502920"/>
            <a:ext cx="10515600" cy="7745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01455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Existing Pumping Station</a:t>
            </a:r>
          </a:p>
        </p:txBody>
      </p:sp>
      <p:pic>
        <p:nvPicPr>
          <p:cNvPr id="6" name="Picture 5" descr="A brick house with a fence and a pole&#10;&#10;AI-generated content may be incorrect.">
            <a:extLst>
              <a:ext uri="{FF2B5EF4-FFF2-40B4-BE49-F238E27FC236}">
                <a16:creationId xmlns:a16="http://schemas.microsoft.com/office/drawing/2014/main" id="{74D051D8-7CB0-AEB8-81C0-4160DD900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240" y="1277481"/>
            <a:ext cx="5364920" cy="3021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14566B-1DBD-5450-3636-B88D48216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965" y="3762198"/>
            <a:ext cx="3725995" cy="287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10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F6B25-3153-94B2-8479-9423708C3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B28276-D0BE-8835-60FF-8DC138D1C3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46960" y="6458577"/>
            <a:ext cx="2743200" cy="365125"/>
          </a:xfrm>
        </p:spPr>
        <p:txBody>
          <a:bodyPr/>
          <a:lstStyle/>
          <a:p>
            <a:fld id="{A2ADE1BB-69EE-4353-91C7-C5764A6E0AE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91E131-1C51-02AB-02CA-FFB9BA44B7C3}"/>
              </a:ext>
            </a:extLst>
          </p:cNvPr>
          <p:cNvSpPr txBox="1"/>
          <p:nvPr/>
        </p:nvSpPr>
        <p:spPr>
          <a:xfrm>
            <a:off x="548641" y="1463040"/>
            <a:ext cx="69977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Considered two locations to meet necessary requirements:</a:t>
            </a:r>
          </a:p>
          <a:p>
            <a:pPr marL="804672" lvl="1" indent="-347472"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Updated and more efficient equipment and building.</a:t>
            </a:r>
          </a:p>
          <a:p>
            <a:pPr marL="804672" lvl="1" indent="-347472"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Meet current codes, standards, and PW Water Utility Standard Manual. </a:t>
            </a:r>
          </a:p>
          <a:p>
            <a:pPr marL="804672" lvl="1" indent="-347472"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Meet future capacity of 17.28 MGD.</a:t>
            </a:r>
          </a:p>
          <a:p>
            <a:pPr marL="804672" lvl="1" indent="-347472"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Elevated odor control. </a:t>
            </a: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Alternative 2 was chosen. </a:t>
            </a: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cumin Variable Concept Medium" panose="020B0304020202020204" pitchFamily="34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58664A-6236-863D-299A-54CBE9AA6868}"/>
              </a:ext>
            </a:extLst>
          </p:cNvPr>
          <p:cNvSpPr txBox="1">
            <a:spLocks/>
          </p:cNvSpPr>
          <p:nvPr/>
        </p:nvSpPr>
        <p:spPr>
          <a:xfrm>
            <a:off x="502920" y="502920"/>
            <a:ext cx="10515600" cy="7745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01455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New Pumping Station: Location</a:t>
            </a:r>
            <a:endParaRPr lang="en-US" b="0" strike="sngStrike" dirty="0">
              <a:solidFill>
                <a:schemeClr val="bg1"/>
              </a:solidFill>
              <a:latin typeface="Acumin Variable Concept Medium" panose="020B0304020202020204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D6CA17-4FEC-24DA-E007-E3A5624C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404" y="1277482"/>
            <a:ext cx="3687590" cy="2495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97AF81-DC78-D6D9-7B16-7F1460FED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200" y="4256400"/>
            <a:ext cx="3733320" cy="22771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F33B6C-7CC3-006A-E609-D4685F30B7AA}"/>
              </a:ext>
            </a:extLst>
          </p:cNvPr>
          <p:cNvSpPr txBox="1"/>
          <p:nvPr/>
        </p:nvSpPr>
        <p:spPr>
          <a:xfrm>
            <a:off x="8818706" y="815817"/>
            <a:ext cx="207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</a:pPr>
            <a:r>
              <a:rPr lang="en-US" sz="24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ALTERNATIVE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C59677-BC30-9BA4-EF87-1E06C3C18910}"/>
              </a:ext>
            </a:extLst>
          </p:cNvPr>
          <p:cNvSpPr txBox="1"/>
          <p:nvPr/>
        </p:nvSpPr>
        <p:spPr>
          <a:xfrm>
            <a:off x="8116854" y="3827868"/>
            <a:ext cx="207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</a:pPr>
            <a:r>
              <a:rPr lang="en-US" sz="2400">
                <a:solidFill>
                  <a:schemeClr val="bg1"/>
                </a:solidFill>
                <a:latin typeface="Acumin Variable Concept Medium" panose="020B0304020202020204" pitchFamily="34" charset="77"/>
              </a:rPr>
              <a:t>ALTERNATIVE 2</a:t>
            </a:r>
          </a:p>
        </p:txBody>
      </p:sp>
    </p:spTree>
    <p:extLst>
      <p:ext uri="{BB962C8B-B14F-4D97-AF65-F5344CB8AC3E}">
        <p14:creationId xmlns:p14="http://schemas.microsoft.com/office/powerpoint/2010/main" val="1055393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8D144-92D3-97DA-DCB7-4FA886B4E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FAFFE4-D3E6-FB48-9EDE-01E1208B5A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46960" y="6458577"/>
            <a:ext cx="2743200" cy="365125"/>
          </a:xfrm>
        </p:spPr>
        <p:txBody>
          <a:bodyPr/>
          <a:lstStyle/>
          <a:p>
            <a:fld id="{A2ADE1BB-69EE-4353-91C7-C5764A6E0AE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F3D66A1-D6EC-5698-02F6-BAAD3AA36703}"/>
              </a:ext>
            </a:extLst>
          </p:cNvPr>
          <p:cNvSpPr txBox="1">
            <a:spLocks/>
          </p:cNvSpPr>
          <p:nvPr/>
        </p:nvSpPr>
        <p:spPr>
          <a:xfrm>
            <a:off x="502920" y="502920"/>
            <a:ext cx="10515600" cy="77456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01455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b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3D View of Pumping Station (Alternative 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23C7E-5BC8-C345-48CD-7DA25ADBD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109" y="1417056"/>
            <a:ext cx="7738609" cy="522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70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D8141-7D66-3CE7-8324-2E12B8236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05F8B0-A59B-4017-D219-0DFDE695A0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46960" y="6458577"/>
            <a:ext cx="2743200" cy="365125"/>
          </a:xfrm>
        </p:spPr>
        <p:txBody>
          <a:bodyPr/>
          <a:lstStyle/>
          <a:p>
            <a:fld id="{A2ADE1BB-69EE-4353-91C7-C5764A6E0AE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857562-2319-5440-DD83-75DDC036F3C7}"/>
              </a:ext>
            </a:extLst>
          </p:cNvPr>
          <p:cNvSpPr txBox="1">
            <a:spLocks/>
          </p:cNvSpPr>
          <p:nvPr/>
        </p:nvSpPr>
        <p:spPr>
          <a:xfrm>
            <a:off x="502920" y="502920"/>
            <a:ext cx="10515600" cy="7745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01455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b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3D View of Pumping Station (Alternate 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F26A32-34B6-8971-8F4D-0C63B00B6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558" y="1277482"/>
            <a:ext cx="7705283" cy="524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34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1B9D8-8322-B44A-A6AA-38AB414B4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BB410E-FF42-012E-A1E9-97299B35A2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46960" y="6458577"/>
            <a:ext cx="2743200" cy="365125"/>
          </a:xfrm>
        </p:spPr>
        <p:txBody>
          <a:bodyPr/>
          <a:lstStyle/>
          <a:p>
            <a:fld id="{A2ADE1BB-69EE-4353-91C7-C5764A6E0AE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E9F5AA-7ABF-E507-09AE-9347DA1B0286}"/>
              </a:ext>
            </a:extLst>
          </p:cNvPr>
          <p:cNvSpPr txBox="1"/>
          <p:nvPr/>
        </p:nvSpPr>
        <p:spPr>
          <a:xfrm>
            <a:off x="548641" y="1463040"/>
            <a:ext cx="61779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More visually discrete. </a:t>
            </a: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Away from Occoquan River shoreline.</a:t>
            </a:r>
          </a:p>
          <a:p>
            <a:pPr marL="804672" lvl="1" indent="-347472"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Elevated above Floodplain.</a:t>
            </a: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Odor Control.</a:t>
            </a:r>
          </a:p>
          <a:p>
            <a:pPr marL="804672" lvl="1" indent="-347472"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Activated Carbon</a:t>
            </a:r>
          </a:p>
          <a:p>
            <a:pPr marL="804672" lvl="1" indent="-347472"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Design</a:t>
            </a:r>
          </a:p>
          <a:p>
            <a:pPr marL="1261872" lvl="2" indent="-347472"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99.5% Hydrogen Sulfide removal</a:t>
            </a:r>
          </a:p>
          <a:p>
            <a:pPr marL="1261872" lvl="2" indent="-347472"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95% incoming odor</a:t>
            </a:r>
          </a:p>
          <a:p>
            <a:pPr marL="1261872" lvl="2" indent="-347472"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Sound enclosure</a:t>
            </a:r>
          </a:p>
          <a:p>
            <a:pPr marL="347472" indent="-347472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Less retention time =&gt; Less Odor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1B94BC9-152F-C247-2857-7FB668FB8871}"/>
              </a:ext>
            </a:extLst>
          </p:cNvPr>
          <p:cNvSpPr txBox="1">
            <a:spLocks/>
          </p:cNvSpPr>
          <p:nvPr/>
        </p:nvSpPr>
        <p:spPr>
          <a:xfrm>
            <a:off x="502920" y="502920"/>
            <a:ext cx="10515600" cy="7745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01455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b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New Pumping Station: Benefits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6903A9-A836-6CEE-329C-4DC47D20E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381" y="1249595"/>
            <a:ext cx="3589504" cy="2475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421820-1C62-35DF-0934-D5CD1A7E2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035" y="3907246"/>
            <a:ext cx="3611850" cy="273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91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F2A5BB-24C9-104C-74D2-5533E14928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46960" y="6458577"/>
            <a:ext cx="2743200" cy="365125"/>
          </a:xfrm>
        </p:spPr>
        <p:txBody>
          <a:bodyPr/>
          <a:lstStyle/>
          <a:p>
            <a:fld id="{A2ADE1BB-69EE-4353-91C7-C5764A6E0AE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C9E320-6431-5C46-8C8F-1F5E69BC7B78}"/>
              </a:ext>
            </a:extLst>
          </p:cNvPr>
          <p:cNvSpPr txBox="1">
            <a:spLocks/>
          </p:cNvSpPr>
          <p:nvPr/>
        </p:nvSpPr>
        <p:spPr>
          <a:xfrm>
            <a:off x="502920" y="502920"/>
            <a:ext cx="10515600" cy="7745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01455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b="0">
                <a:solidFill>
                  <a:schemeClr val="bg1"/>
                </a:solidFill>
                <a:latin typeface="Acumin Variable Concept Medium" panose="020B0304020202020204" pitchFamily="34" charset="77"/>
              </a:rPr>
              <a:t>3D View of Pumping Station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AB152E-4244-64D3-6BDD-23EA1F79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332" y="1277482"/>
            <a:ext cx="8113985" cy="527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0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9251867A19A942A37982A3B343A5AE" ma:contentTypeVersion="22" ma:contentTypeDescription="Create a new document." ma:contentTypeScope="" ma:versionID="b965ce42e4c0f1c4848ab5790b1393bf">
  <xsd:schema xmlns:xsd="http://www.w3.org/2001/XMLSchema" xmlns:xs="http://www.w3.org/2001/XMLSchema" xmlns:p="http://schemas.microsoft.com/office/2006/metadata/properties" xmlns:ns2="cc4f2240-4d2b-4ed5-96e4-dc1864e9f431" xmlns:ns3="cbec3743-31e5-47e3-8faf-d3dc80700914" targetNamespace="http://schemas.microsoft.com/office/2006/metadata/properties" ma:root="true" ma:fieldsID="88b44688c05b15384c8d126b1cee9b43" ns2:_="" ns3:_="">
    <xsd:import namespace="cc4f2240-4d2b-4ed5-96e4-dc1864e9f431"/>
    <xsd:import namespace="cbec3743-31e5-47e3-8faf-d3dc80700914"/>
    <xsd:element name="properties">
      <xsd:complexType>
        <xsd:sequence>
          <xsd:element name="documentManagement">
            <xsd:complexType>
              <xsd:all>
                <xsd:element ref="ns2:Fiscal_x0020_Year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User_x0020_File_x0020__x0028_Y_x002f_N_x0029_" minOccurs="0"/>
                <xsd:element ref="ns2:Outreach_x0020_or_x0020_Comm_x003f_" minOccurs="0"/>
                <xsd:element ref="ns2:Subcategory" minOccurs="0"/>
                <xsd:element ref="ns2:File_x0020_Type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4f2240-4d2b-4ed5-96e4-dc1864e9f431" elementFormDefault="qualified">
    <xsd:import namespace="http://schemas.microsoft.com/office/2006/documentManagement/types"/>
    <xsd:import namespace="http://schemas.microsoft.com/office/infopath/2007/PartnerControls"/>
    <xsd:element name="Fiscal_x0020_Year" ma:index="8" nillable="true" ma:displayName="Fiscal Year" ma:internalName="Fiscal_x0020_Year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e2691da-e991-4892-9521-b3ef5a6451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User_x0020_File_x0020__x0028_Y_x002f_N_x0029_" ma:index="22" nillable="true" ma:displayName="User File (Y/N)" ma:default="1" ma:internalName="User_x0020_File_x0020__x0028_Y_x002f_N_x0029_">
      <xsd:simpleType>
        <xsd:restriction base="dms:Boolean"/>
      </xsd:simpleType>
    </xsd:element>
    <xsd:element name="Outreach_x0020_or_x0020_Comm_x003f_" ma:index="23" nillable="true" ma:displayName="Outreach or Comm?" ma:format="Dropdown" ma:internalName="Outreach_x0020_or_x0020_Comm_x003f_">
      <xsd:simpleType>
        <xsd:restriction base="dms:Choice">
          <xsd:enumeration value="Comm"/>
          <xsd:enumeration value="Outreach"/>
        </xsd:restriction>
      </xsd:simpleType>
    </xsd:element>
    <xsd:element name="Subcategory" ma:index="24" nillable="true" ma:displayName="Subcategory" ma:format="Dropdown" ma:internalName="Subcategory">
      <xsd:simpleType>
        <xsd:restriction base="dms:Choice">
          <xsd:enumeration value="Bill Inserts"/>
          <xsd:enumeration value="Campaigns"/>
          <xsd:enumeration value="Communications Reports"/>
          <xsd:enumeration value="Emails"/>
          <xsd:enumeration value="Giveaways"/>
          <xsd:enumeration value="Holidays"/>
          <xsd:enumeration value="Infographics"/>
          <xsd:enumeration value="Internal"/>
          <xsd:enumeration value="Pipeline"/>
          <xsd:enumeration value="Waterways"/>
          <xsd:enumeration value="Social Media"/>
          <xsd:enumeration value="Reports"/>
        </xsd:restriction>
      </xsd:simpleType>
    </xsd:element>
    <xsd:element name="File_x0020_Type0" ma:index="25" nillable="true" ma:displayName="File Type" ma:format="Dropdown" ma:internalName="File_x0020_Type0">
      <xsd:simpleType>
        <xsd:restriction base="dms:Choice">
          <xsd:enumeration value="PDF"/>
          <xsd:enumeration value="JPEG"/>
          <xsd:enumeration value="TIFF"/>
          <xsd:enumeration value="png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ec3743-31e5-47e3-8faf-d3dc80700914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5742216c-7817-4bcf-9756-d07da5a23246}" ma:internalName="TaxCatchAll" ma:showField="CatchAllData" ma:web="cbec3743-31e5-47e3-8faf-d3dc807009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bec3743-31e5-47e3-8faf-d3dc80700914" xsi:nil="true"/>
    <lcf76f155ced4ddcb4097134ff3c332f xmlns="cc4f2240-4d2b-4ed5-96e4-dc1864e9f431">
      <Terms xmlns="http://schemas.microsoft.com/office/infopath/2007/PartnerControls"/>
    </lcf76f155ced4ddcb4097134ff3c332f>
    <User_x0020_File_x0020__x0028_Y_x002f_N_x0029_ xmlns="cc4f2240-4d2b-4ed5-96e4-dc1864e9f431">true</User_x0020_File_x0020__x0028_Y_x002f_N_x0029_>
    <Outreach_x0020_or_x0020_Comm_x003f_ xmlns="cc4f2240-4d2b-4ed5-96e4-dc1864e9f431" xsi:nil="true"/>
    <Fiscal_x0020_Year xmlns="cc4f2240-4d2b-4ed5-96e4-dc1864e9f431" xsi:nil="true"/>
    <Subcategory xmlns="cc4f2240-4d2b-4ed5-96e4-dc1864e9f431" xsi:nil="true"/>
    <File_x0020_Type0 xmlns="cc4f2240-4d2b-4ed5-96e4-dc1864e9f43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2DD4F6-3D42-4F75-90C7-E92377090369}">
  <ds:schemaRefs>
    <ds:schemaRef ds:uri="cbec3743-31e5-47e3-8faf-d3dc80700914"/>
    <ds:schemaRef ds:uri="cc4f2240-4d2b-4ed5-96e4-dc1864e9f4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C0C60C5-EB9E-47B8-9ED2-33E473315E53}">
  <ds:schemaRefs>
    <ds:schemaRef ds:uri="http://purl.org/dc/terms/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cbec3743-31e5-47e3-8faf-d3dc80700914"/>
    <ds:schemaRef ds:uri="http://schemas.openxmlformats.org/package/2006/metadata/core-properties"/>
    <ds:schemaRef ds:uri="cc4f2240-4d2b-4ed5-96e4-dc1864e9f431"/>
  </ds:schemaRefs>
</ds:datastoreItem>
</file>

<file path=customXml/itemProps3.xml><?xml version="1.0" encoding="utf-8"?>
<ds:datastoreItem xmlns:ds="http://schemas.openxmlformats.org/officeDocument/2006/customXml" ds:itemID="{1D0BB188-59C7-419E-A0FE-803540EAEBE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bd000c2-d36e-4525-8fcd-986893758e58}" enabled="1" method="Standard" siteId="{a5ef2c3b-f15d-4e76-b813-53d9f34369f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</TotalTime>
  <Words>423</Words>
  <Application>Microsoft Office PowerPoint</Application>
  <PresentationFormat>Widescreen</PresentationFormat>
  <Paragraphs>100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Acumin Variable Concept Medium</vt:lpstr>
      <vt:lpstr>Acumin Variable Concept Semibold</vt:lpstr>
      <vt:lpstr>Arial</vt:lpstr>
      <vt:lpstr>Calibri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Theresa Laux</dc:creator>
  <cp:lastModifiedBy>Rony Avalos Benitez</cp:lastModifiedBy>
  <cp:revision>4</cp:revision>
  <cp:lastPrinted>2025-11-17T15:05:14Z</cp:lastPrinted>
  <dcterms:created xsi:type="dcterms:W3CDTF">2021-05-11T18:46:19Z</dcterms:created>
  <dcterms:modified xsi:type="dcterms:W3CDTF">2025-11-17T18:29:45Z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0x0101009E55E12E80DBAE48A6B8853084C9E02D</vt:lpwstr>
  </property>
  <property fmtid="{D5CDD505-2E9C-101B-9397-08002B2CF9AE}" pid="3" name="Order">
    <vt:r8>400</vt:r8>
  </property>
  <property fmtid="{D5CDD505-2E9C-101B-9397-08002B2CF9AE}" pid="4" name="Category">
    <vt:lpwstr>Template</vt:lpwstr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MediaServiceImageTags">
    <vt:lpwstr/>
  </property>
</Properties>
</file>